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310" r:id="rId3"/>
    <p:sldId id="354" r:id="rId4"/>
    <p:sldId id="340" r:id="rId5"/>
    <p:sldId id="343" r:id="rId6"/>
    <p:sldId id="311" r:id="rId7"/>
    <p:sldId id="264" r:id="rId8"/>
    <p:sldId id="265" r:id="rId9"/>
    <p:sldId id="266" r:id="rId10"/>
    <p:sldId id="275" r:id="rId11"/>
    <p:sldId id="284" r:id="rId12"/>
    <p:sldId id="288" r:id="rId13"/>
    <p:sldId id="285" r:id="rId14"/>
    <p:sldId id="286" r:id="rId15"/>
    <p:sldId id="287" r:id="rId16"/>
    <p:sldId id="289" r:id="rId17"/>
    <p:sldId id="290" r:id="rId18"/>
    <p:sldId id="291" r:id="rId19"/>
    <p:sldId id="292" r:id="rId20"/>
    <p:sldId id="293" r:id="rId21"/>
    <p:sldId id="294" r:id="rId22"/>
    <p:sldId id="361" r:id="rId23"/>
    <p:sldId id="295" r:id="rId24"/>
    <p:sldId id="356" r:id="rId25"/>
    <p:sldId id="357" r:id="rId26"/>
    <p:sldId id="355" r:id="rId27"/>
    <p:sldId id="365" r:id="rId28"/>
    <p:sldId id="362" r:id="rId29"/>
    <p:sldId id="363" r:id="rId30"/>
    <p:sldId id="364" r:id="rId31"/>
    <p:sldId id="312" r:id="rId32"/>
    <p:sldId id="336" r:id="rId33"/>
    <p:sldId id="313" r:id="rId34"/>
    <p:sldId id="320" r:id="rId35"/>
    <p:sldId id="322" r:id="rId36"/>
    <p:sldId id="315" r:id="rId37"/>
    <p:sldId id="316" r:id="rId38"/>
    <p:sldId id="329" r:id="rId39"/>
    <p:sldId id="330" r:id="rId40"/>
    <p:sldId id="332" r:id="rId41"/>
    <p:sldId id="331" r:id="rId42"/>
    <p:sldId id="323" r:id="rId43"/>
    <p:sldId id="318" r:id="rId44"/>
    <p:sldId id="319" r:id="rId45"/>
    <p:sldId id="333" r:id="rId46"/>
    <p:sldId id="324" r:id="rId47"/>
    <p:sldId id="326" r:id="rId48"/>
    <p:sldId id="327" r:id="rId49"/>
    <p:sldId id="328" r:id="rId50"/>
    <p:sldId id="314" r:id="rId51"/>
    <p:sldId id="335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1417"/>
    <a:srgbClr val="265687"/>
    <a:srgbClr val="FCC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7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teach:coursera:pr4e_registration_patter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publish:book:chuck-book-revenue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MOOC_ND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Session</a:t>
            </a:r>
            <a:r>
              <a:rPr lang="en-US" baseline="0"/>
              <a:t> Size Over Time </a:t>
            </a:r>
          </a:p>
          <a:p>
            <a:pPr>
              <a:defRPr/>
            </a:pPr>
            <a:r>
              <a:rPr lang="en-US" baseline="0"/>
              <a:t>(not Cumulative)</a:t>
            </a:r>
            <a:endParaRPr lang="en-US"/>
          </a:p>
        </c:rich>
      </c:tx>
      <c:layout>
        <c:manualLayout>
          <c:xMode val="edge"/>
          <c:yMode val="edge"/>
          <c:x val="0.221444347537681"/>
          <c:y val="0.068783068783068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33587160809267"/>
          <c:y val="0.0492063492063492"/>
          <c:w val="0.847956441092289"/>
          <c:h val="0.81019435070616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Sessions!$B$1</c:f>
              <c:strCache>
                <c:ptCount val="1"/>
                <c:pt idx="0">
                  <c:v>IHTS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Sessions!$B$2:$B$8</c:f>
              <c:numCache>
                <c:formatCode>General</c:formatCode>
                <c:ptCount val="7"/>
                <c:pt idx="0">
                  <c:v>54973.0</c:v>
                </c:pt>
                <c:pt idx="1">
                  <c:v>34116.0</c:v>
                </c:pt>
                <c:pt idx="2">
                  <c:v>26804.0</c:v>
                </c:pt>
                <c:pt idx="3">
                  <c:v>23788.0</c:v>
                </c:pt>
                <c:pt idx="4">
                  <c:v>21176.0</c:v>
                </c:pt>
                <c:pt idx="5">
                  <c:v>17413.0</c:v>
                </c:pt>
                <c:pt idx="6">
                  <c:v>17604.0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Sessions!$C$1</c:f>
              <c:strCache>
                <c:ptCount val="1"/>
                <c:pt idx="0">
                  <c:v>PR4E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Sessions!$C$2:$C$8</c:f>
              <c:numCache>
                <c:formatCode>General</c:formatCode>
                <c:ptCount val="7"/>
                <c:pt idx="0">
                  <c:v>30497.0</c:v>
                </c:pt>
                <c:pt idx="1">
                  <c:v>73860.0</c:v>
                </c:pt>
                <c:pt idx="2">
                  <c:v>102620.0</c:v>
                </c:pt>
                <c:pt idx="3">
                  <c:v>159916.0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Sessions!$D$1</c:f>
              <c:strCache>
                <c:ptCount val="1"/>
                <c:pt idx="0">
                  <c:v>PR4E(est)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Sessions!$D$2:$D$8</c:f>
              <c:numCache>
                <c:formatCode>General</c:formatCode>
                <c:ptCount val="7"/>
                <c:pt idx="4">
                  <c:v>220000.0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9870680"/>
        <c:axId val="-2109865160"/>
      </c:scatterChart>
      <c:valAx>
        <c:axId val="-2109870680"/>
        <c:scaling>
          <c:orientation val="minMax"/>
          <c:max val="7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Session Number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09865160"/>
        <c:crosses val="autoZero"/>
        <c:crossBetween val="midCat"/>
      </c:valAx>
      <c:valAx>
        <c:axId val="-210986516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Students Enrolled (Per Session)</a:t>
                </a:r>
              </a:p>
            </c:rich>
          </c:tx>
          <c:layout>
            <c:manualLayout>
              <c:xMode val="edge"/>
              <c:yMode val="edge"/>
              <c:x val="0.0251848121168941"/>
              <c:y val="0.20980398283547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-210987068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3479825746634"/>
          <c:y val="0.518983043786193"/>
          <c:w val="0.12847283697526"/>
          <c:h val="0.207007249093863"/>
        </c:manualLayout>
      </c:layout>
      <c:overlay val="0"/>
      <c:spPr>
        <a:solidFill>
          <a:schemeClr val="bg1">
            <a:lumMod val="65000"/>
          </a:schemeClr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Cumulative Book Revenue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Sheet2!$A$1:$A$16</c:f>
              <c:numCache>
                <c:formatCode>mmm\-yy</c:formatCode>
                <c:ptCount val="16"/>
                <c:pt idx="0">
                  <c:v>41548.0</c:v>
                </c:pt>
                <c:pt idx="1">
                  <c:v>41579.0</c:v>
                </c:pt>
                <c:pt idx="2">
                  <c:v>41548.0</c:v>
                </c:pt>
                <c:pt idx="3">
                  <c:v>41640.0</c:v>
                </c:pt>
                <c:pt idx="4">
                  <c:v>41671.0</c:v>
                </c:pt>
                <c:pt idx="5">
                  <c:v>41699.0</c:v>
                </c:pt>
                <c:pt idx="6">
                  <c:v>41730.0</c:v>
                </c:pt>
                <c:pt idx="7">
                  <c:v>41760.0</c:v>
                </c:pt>
                <c:pt idx="8">
                  <c:v>41791.0</c:v>
                </c:pt>
                <c:pt idx="9">
                  <c:v>41821.0</c:v>
                </c:pt>
                <c:pt idx="10">
                  <c:v>41852.0</c:v>
                </c:pt>
                <c:pt idx="11">
                  <c:v>41883.0</c:v>
                </c:pt>
                <c:pt idx="12">
                  <c:v>41913.0</c:v>
                </c:pt>
                <c:pt idx="13">
                  <c:v>41944.0</c:v>
                </c:pt>
                <c:pt idx="14">
                  <c:v>41974.0</c:v>
                </c:pt>
                <c:pt idx="15">
                  <c:v>42005.0</c:v>
                </c:pt>
              </c:numCache>
            </c:numRef>
          </c:xVal>
          <c:yVal>
            <c:numRef>
              <c:f>Sheet2!$B$1:$B$16</c:f>
              <c:numCache>
                <c:formatCode>General</c:formatCode>
                <c:ptCount val="16"/>
                <c:pt idx="0">
                  <c:v>2.57</c:v>
                </c:pt>
                <c:pt idx="1">
                  <c:v>4.79</c:v>
                </c:pt>
                <c:pt idx="2">
                  <c:v>8.55</c:v>
                </c:pt>
                <c:pt idx="3">
                  <c:v>59.81</c:v>
                </c:pt>
                <c:pt idx="4">
                  <c:v>80.22</c:v>
                </c:pt>
                <c:pt idx="5">
                  <c:v>181.16</c:v>
                </c:pt>
                <c:pt idx="6">
                  <c:v>778.0</c:v>
                </c:pt>
                <c:pt idx="7">
                  <c:v>1290.91</c:v>
                </c:pt>
                <c:pt idx="8">
                  <c:v>2146.67</c:v>
                </c:pt>
                <c:pt idx="9">
                  <c:v>2403.19</c:v>
                </c:pt>
                <c:pt idx="10">
                  <c:v>2682.22</c:v>
                </c:pt>
                <c:pt idx="11">
                  <c:v>3049.56</c:v>
                </c:pt>
                <c:pt idx="12">
                  <c:v>3777.26</c:v>
                </c:pt>
                <c:pt idx="13">
                  <c:v>4007.97</c:v>
                </c:pt>
                <c:pt idx="14">
                  <c:v>4247.070000000001</c:v>
                </c:pt>
                <c:pt idx="15">
                  <c:v>5072.26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9789000"/>
        <c:axId val="-2109785976"/>
      </c:scatterChart>
      <c:valAx>
        <c:axId val="-210978900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crossAx val="-2109785976"/>
        <c:crosses val="autoZero"/>
        <c:crossBetween val="midCat"/>
      </c:valAx>
      <c:valAx>
        <c:axId val="-2109785976"/>
        <c:scaling>
          <c:orientation val="minMax"/>
        </c:scaling>
        <c:delete val="1"/>
        <c:axPos val="l"/>
        <c:majorGridlines/>
        <c:numFmt formatCode="General" sourceLinked="1"/>
        <c:majorTickMark val="none"/>
        <c:minorTickMark val="none"/>
        <c:tickLblPos val="nextTo"/>
        <c:crossAx val="-2109789000"/>
        <c:crosses val="autoZero"/>
        <c:crossBetween val="midCat"/>
      </c:valAx>
      <c:spPr>
        <a:ln>
          <a:solidFill>
            <a:srgbClr val="265687"/>
          </a:solidFill>
        </a:ln>
      </c:spPr>
    </c:plotArea>
    <c:plotVisOnly val="1"/>
    <c:dispBlanksAs val="gap"/>
    <c:showDLblsOverMax val="0"/>
  </c:chart>
  <c:spPr>
    <a:ln>
      <a:solidFill>
        <a:srgbClr val="265687"/>
      </a:solidFill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0761643286264"/>
          <c:y val="0.0601851851851852"/>
          <c:w val="0.93462345855152"/>
          <c:h val="0.8224693788276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Registration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0.0</c:v>
                </c:pt>
                <c:pt idx="1">
                  <c:v>2858.0</c:v>
                </c:pt>
                <c:pt idx="2">
                  <c:v>11760.0</c:v>
                </c:pt>
                <c:pt idx="3">
                  <c:v>31167.0</c:v>
                </c:pt>
                <c:pt idx="4">
                  <c:v>65244.0</c:v>
                </c:pt>
                <c:pt idx="5">
                  <c:v>68205.0</c:v>
                </c:pt>
                <c:pt idx="6">
                  <c:v>73700.0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Lectures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5">
                  <c:v>22508.0</c:v>
                </c:pt>
                <c:pt idx="6">
                  <c:v>18658.0</c:v>
                </c:pt>
                <c:pt idx="7">
                  <c:v>15181.0</c:v>
                </c:pt>
                <c:pt idx="8">
                  <c:v>13750.0</c:v>
                </c:pt>
                <c:pt idx="9">
                  <c:v>11233.0</c:v>
                </c:pt>
                <c:pt idx="10">
                  <c:v>10500.0</c:v>
                </c:pt>
                <c:pt idx="11">
                  <c:v>9844.0</c:v>
                </c:pt>
                <c:pt idx="12">
                  <c:v>8957.0</c:v>
                </c:pt>
                <c:pt idx="13">
                  <c:v>8193.0</c:v>
                </c:pt>
                <c:pt idx="14">
                  <c:v>7310.0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Quizzes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5">
                  <c:v>18249.0</c:v>
                </c:pt>
                <c:pt idx="6">
                  <c:v>14445.0</c:v>
                </c:pt>
                <c:pt idx="7">
                  <c:v>12374.0</c:v>
                </c:pt>
                <c:pt idx="8">
                  <c:v>10800.0</c:v>
                </c:pt>
                <c:pt idx="9">
                  <c:v>9462.0</c:v>
                </c:pt>
                <c:pt idx="10">
                  <c:v>8528.0</c:v>
                </c:pt>
                <c:pt idx="11">
                  <c:v>7610.0</c:v>
                </c:pt>
                <c:pt idx="12">
                  <c:v>7040.0</c:v>
                </c:pt>
                <c:pt idx="13">
                  <c:v>6412.0</c:v>
                </c:pt>
                <c:pt idx="14">
                  <c:v>5827.0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55455624"/>
        <c:axId val="2055458664"/>
      </c:lineChart>
      <c:dateAx>
        <c:axId val="2055455624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crossAx val="2055458664"/>
        <c:crosses val="autoZero"/>
        <c:auto val="1"/>
        <c:lblOffset val="100"/>
        <c:baseTimeUnit val="days"/>
      </c:dateAx>
      <c:valAx>
        <c:axId val="20554586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554556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19106017722319"/>
          <c:y val="0.226275882181394"/>
          <c:w val="0.138592898014343"/>
          <c:h val="0.278929352580927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11BF7-9ABE-F642-938E-6AD11B997648}" type="datetimeFigureOut">
              <a:rPr lang="en-US" smtClean="0"/>
              <a:t>4/10/15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08F8B-6E59-9248-A718-7742F398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7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students:</a:t>
            </a:r>
            <a:r>
              <a:rPr lang="en-US" baseline="0" dirty="0" smtClean="0"/>
              <a:t> 363K, paid 3325  1/10 finished 1/100 paid  150K students 1486 books wholesale for my book $3.82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7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 smtClean="0"/>
              <a:t>Since I have a very active travel schedule, I decided to hold office hours in the major cities I have visited in the past 18 months.  I have held office hours in over 15 cities and in each location somewhere between two and 15 students show up.</a:t>
            </a:r>
            <a:endParaRPr lang="en-US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defRPr>
            </a:lvl1pPr>
            <a:lvl2pPr marL="742950" indent="-28575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2pPr>
            <a:lvl3pPr marL="11430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3pPr>
            <a:lvl4pPr marL="16002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4pPr>
            <a:lvl5pPr marL="20574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9pPr>
          </a:lstStyle>
          <a:p>
            <a:pPr eaLnBrk="1"/>
            <a:fld id="{EC422466-C849-C146-A0E1-800D416E57EE}" type="slidenum">
              <a:rPr lang="en-US"/>
              <a:pPr eaLnBrk="1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 I do have a clue...  Note </a:t>
            </a:r>
            <a:r>
              <a:rPr lang="en-US" dirty="0" err="1" smtClean="0"/>
              <a:t>Coursera</a:t>
            </a:r>
            <a:r>
              <a:rPr lang="en-US" dirty="0" smtClean="0"/>
              <a:t> logo.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wrong with</a:t>
            </a:r>
            <a:r>
              <a:rPr lang="en-US" baseline="0" dirty="0" smtClean="0"/>
              <a:t> this picture??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7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0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I get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0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65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6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65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C914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D21E82A-5DC7-574E-A998-1E55A1ED0B5A}" type="datetimeFigureOut">
              <a:rPr lang="en-US" smtClean="0"/>
              <a:t>4/10/15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265687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8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MOOCs – The Future Is Getting Clearer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/>
              <a:t>International NCSC ONE Conference 2015</a:t>
            </a:r>
            <a:endParaRPr lang="en-US" dirty="0" smtClean="0"/>
          </a:p>
          <a:p>
            <a:r>
              <a:rPr lang="en-US" dirty="0" smtClean="0"/>
              <a:t>14-April-2015</a:t>
            </a:r>
            <a:endParaRPr lang="en-US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86" y="5624286"/>
            <a:ext cx="3086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0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938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25" y="2991551"/>
            <a:ext cx="4130694" cy="3039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58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 On....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9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1" y="621832"/>
            <a:ext cx="8017435" cy="58616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784353" y="3029094"/>
            <a:ext cx="1075765" cy="43329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334000" y="1116624"/>
            <a:ext cx="537883" cy="135964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1015999" y="1336143"/>
            <a:ext cx="3106616" cy="34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1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925"/>
            <a:ext cx="9144000" cy="3715673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701929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7170824" y="1732854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7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</a:t>
            </a:r>
          </a:p>
          <a:p>
            <a:r>
              <a:rPr lang="en-US" dirty="0" smtClean="0"/>
              <a:t>Automatic Homework Grading Software</a:t>
            </a:r>
          </a:p>
          <a:p>
            <a:r>
              <a:rPr lang="en-US" dirty="0" smtClean="0"/>
              <a:t>Learning Management System Integration</a:t>
            </a:r>
          </a:p>
          <a:p>
            <a:r>
              <a:rPr lang="en-US" dirty="0" smtClean="0"/>
              <a:t>Instructor Materials</a:t>
            </a:r>
          </a:p>
          <a:p>
            <a:pPr lvl="1"/>
            <a:r>
              <a:rPr lang="en-US" dirty="0" smtClean="0"/>
              <a:t>Slides / Solutions Manual / Exams / Course Copy</a:t>
            </a:r>
          </a:p>
          <a:p>
            <a:r>
              <a:rPr lang="en-US" dirty="0" smtClean="0"/>
              <a:t>Instructor Training</a:t>
            </a:r>
          </a:p>
          <a:p>
            <a:r>
              <a:rPr lang="en-US" dirty="0" smtClean="0"/>
              <a:t>3-5 days from notification to full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0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8238" y="2557966"/>
            <a:ext cx="4393150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48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48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465950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857" y="5584581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32827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44697" y="5584581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3" y="1251605"/>
            <a:ext cx="2043659" cy="1306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389280"/>
            <a:ext cx="3410349" cy="1168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138658" y="4127626"/>
            <a:ext cx="2576155" cy="1456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714813" y="4127626"/>
            <a:ext cx="2318452" cy="1456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73" y="2118227"/>
            <a:ext cx="1888182" cy="23484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8965" y="454072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$200</a:t>
            </a:r>
            <a:endParaRPr lang="en-US" sz="2400" dirty="0"/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7170824" y="2477690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0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85765" y="573252"/>
            <a:ext cx="3025006" cy="3077883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65" y="573252"/>
            <a:ext cx="3025006" cy="3151048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313765" y="558311"/>
            <a:ext cx="2984500" cy="3077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477" y="3128193"/>
            <a:ext cx="2786948" cy="3466354"/>
          </a:xfrm>
          <a:prstGeom prst="rect">
            <a:avLst/>
          </a:prstGeom>
        </p:spPr>
      </p:pic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62" y="2993722"/>
            <a:ext cx="2674044" cy="3765177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5" y="3797186"/>
            <a:ext cx="901700" cy="12319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25" y="3834737"/>
            <a:ext cx="1292039" cy="12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705"/>
            <a:ext cx="9144000" cy="57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50"/>
            <a:ext cx="9144000" cy="6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65" y="35494"/>
            <a:ext cx="7000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1119" y="697023"/>
            <a:ext cx="81159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One of these things is not like the others:</a:t>
            </a:r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www.masteringphysics.com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www.masteringastronomy.com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www.masteringpython.com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11943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7" y="515683"/>
            <a:ext cx="8307294" cy="61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4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Free...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Enrollment</a:t>
            </a:r>
          </a:p>
          <a:p>
            <a:pPr lvl="1"/>
            <a:r>
              <a:rPr lang="en-US" dirty="0" err="1" smtClean="0"/>
              <a:t>Coursera</a:t>
            </a:r>
            <a:r>
              <a:rPr lang="en-US" dirty="0" smtClean="0"/>
              <a:t>, Dr. Chuck Online, </a:t>
            </a:r>
            <a:r>
              <a:rPr lang="en-US" dirty="0" err="1" smtClean="0"/>
              <a:t>CourseSites</a:t>
            </a:r>
            <a:r>
              <a:rPr lang="en-US" dirty="0" smtClean="0"/>
              <a:t>, </a:t>
            </a:r>
            <a:r>
              <a:rPr lang="en-US" dirty="0" err="1" smtClean="0"/>
              <a:t>CanvasNet</a:t>
            </a:r>
            <a:r>
              <a:rPr lang="en-US" dirty="0" smtClean="0"/>
              <a:t> (soon)</a:t>
            </a:r>
          </a:p>
          <a:p>
            <a:r>
              <a:rPr lang="en-US" dirty="0" smtClean="0"/>
              <a:t>Statement of Accomplishment on </a:t>
            </a:r>
            <a:r>
              <a:rPr lang="en-US" dirty="0" err="1" smtClean="0"/>
              <a:t>Coursera</a:t>
            </a:r>
            <a:endParaRPr lang="en-US" dirty="0" smtClean="0"/>
          </a:p>
          <a:p>
            <a:r>
              <a:rPr lang="en-US" dirty="0" smtClean="0"/>
              <a:t>Badge on Dr. Chuck Online</a:t>
            </a:r>
          </a:p>
          <a:p>
            <a:r>
              <a:rPr lang="en-US" dirty="0" smtClean="0"/>
              <a:t>Book: PDF, MOBI, EPUB, </a:t>
            </a:r>
            <a:r>
              <a:rPr lang="en-US" dirty="0" err="1" smtClean="0"/>
              <a:t>iBooks</a:t>
            </a:r>
            <a:r>
              <a:rPr lang="en-US" dirty="0" smtClean="0"/>
              <a:t> (CC-BY-NC*)</a:t>
            </a:r>
          </a:p>
          <a:p>
            <a:r>
              <a:rPr lang="en-US" dirty="0" smtClean="0"/>
              <a:t>Lecture Slides in editable form (CC-BY)</a:t>
            </a:r>
          </a:p>
          <a:p>
            <a:r>
              <a:rPr lang="en-US" dirty="0" smtClean="0"/>
              <a:t>Lecture Videos in MP4 or YouTube (CC-BY) </a:t>
            </a:r>
          </a:p>
          <a:p>
            <a:r>
              <a:rPr lang="en-US" dirty="0" smtClean="0"/>
              <a:t>Auto-Grader software integrated into any LMS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126163"/>
            <a:ext cx="443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* I will remove NC for a legitimate translation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9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55206" y="2557966"/>
            <a:ext cx="3319213" cy="144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Value</a:t>
            </a:r>
          </a:p>
          <a:p>
            <a:pPr algn="ctr"/>
            <a:r>
              <a:rPr lang="en-US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465950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916" y="5596103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32827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6176" y="4553640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3" y="1251605"/>
            <a:ext cx="2043659" cy="1306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389280"/>
            <a:ext cx="3410349" cy="1168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1869717" y="4004516"/>
            <a:ext cx="2845096" cy="159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1"/>
            <a:endCxn id="4" idx="2"/>
          </p:cNvCxnSpPr>
          <p:nvPr/>
        </p:nvCxnSpPr>
        <p:spPr>
          <a:xfrm flipH="1" flipV="1">
            <a:off x="4714813" y="4004516"/>
            <a:ext cx="1531363" cy="1010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0373" y="4720013"/>
            <a:ext cx="164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Free (or $9)</a:t>
            </a:r>
            <a:endParaRPr lang="en-US" sz="2400" dirty="0"/>
          </a:p>
        </p:txBody>
      </p:sp>
      <p:pic>
        <p:nvPicPr>
          <p:cNvPr id="15" name="Picture 14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22" y="2327514"/>
            <a:ext cx="1905389" cy="1984780"/>
          </a:xfrm>
          <a:prstGeom prst="rect">
            <a:avLst/>
          </a:prstGeom>
        </p:spPr>
      </p:pic>
      <p:pic>
        <p:nvPicPr>
          <p:cNvPr id="16" name="Picture 15" descr="BookCoverPreviewFro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1" y="2000720"/>
            <a:ext cx="1888808" cy="265952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256433" y="4004516"/>
            <a:ext cx="3531511" cy="2585774"/>
            <a:chOff x="4256433" y="4004516"/>
            <a:chExt cx="3531511" cy="2585774"/>
          </a:xfrm>
        </p:grpSpPr>
        <p:sp>
          <p:nvSpPr>
            <p:cNvPr id="18" name="Rectangle 17"/>
            <p:cNvSpPr/>
            <p:nvPr/>
          </p:nvSpPr>
          <p:spPr>
            <a:xfrm>
              <a:off x="4256433" y="5666960"/>
              <a:ext cx="353151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Community</a:t>
              </a:r>
              <a:endPara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>
              <a:stCxn id="18" idx="0"/>
              <a:endCxn id="4" idx="2"/>
            </p:cNvCxnSpPr>
            <p:nvPr/>
          </p:nvCxnSpPr>
          <p:spPr>
            <a:xfrm flipH="1" flipV="1">
              <a:off x="4714813" y="4004516"/>
              <a:ext cx="1307376" cy="1662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92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33462" cy="1143000"/>
          </a:xfrm>
        </p:spPr>
        <p:txBody>
          <a:bodyPr/>
          <a:lstStyle/>
          <a:p>
            <a:r>
              <a:rPr lang="en-US" dirty="0" smtClean="0"/>
              <a:t>Revenue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Print Textbook ($8.99)</a:t>
            </a:r>
          </a:p>
          <a:p>
            <a:pPr lvl="1"/>
            <a:r>
              <a:rPr lang="en-US" dirty="0" smtClean="0"/>
              <a:t>Conversion rate 1/200 – Revenue $2.50</a:t>
            </a:r>
          </a:p>
          <a:p>
            <a:r>
              <a:rPr lang="en-US" dirty="0" smtClean="0"/>
              <a:t>Verified Certificates  ($40.00)</a:t>
            </a:r>
          </a:p>
          <a:p>
            <a:pPr lvl="1"/>
            <a:r>
              <a:rPr lang="en-US" dirty="0" smtClean="0"/>
              <a:t>Conversion rate 1/100 – Revenue $2.00</a:t>
            </a:r>
          </a:p>
        </p:txBody>
      </p:sp>
      <p:pic>
        <p:nvPicPr>
          <p:cNvPr id="4" name="Picture 3" descr="BookCoverPreviewFro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06" y="522478"/>
            <a:ext cx="2240750" cy="3155079"/>
          </a:xfrm>
          <a:prstGeom prst="rect">
            <a:avLst/>
          </a:prstGeom>
        </p:spPr>
      </p:pic>
      <p:pic>
        <p:nvPicPr>
          <p:cNvPr id="5" name="Picture 4" descr="ST_Cert_Example_0523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73" y="3869765"/>
            <a:ext cx="3576098" cy="27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69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535245"/>
              </p:ext>
            </p:extLst>
          </p:nvPr>
        </p:nvGraphicFramePr>
        <p:xfrm>
          <a:off x="259453" y="605408"/>
          <a:ext cx="8770247" cy="5211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08722" y="6050742"/>
            <a:ext cx="20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27K Certs in 2014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0094" y="6078938"/>
            <a:ext cx="273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562,767 Total Enrollment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34035" y="6078938"/>
            <a:ext cx="191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 350K Revenue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42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Free Book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159153"/>
              </p:ext>
            </p:extLst>
          </p:nvPr>
        </p:nvGraphicFramePr>
        <p:xfrm>
          <a:off x="329688" y="2063265"/>
          <a:ext cx="5194300" cy="330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19100" y="5724447"/>
            <a:ext cx="245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www.pythonlearn.com</a:t>
            </a:r>
            <a:endParaRPr lang="en-US" dirty="0"/>
          </a:p>
        </p:txBody>
      </p:sp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30" y="784292"/>
            <a:ext cx="3054598" cy="4301015"/>
          </a:xfrm>
          <a:prstGeom prst="rect">
            <a:avLst/>
          </a:prstGeom>
        </p:spPr>
      </p:pic>
      <p:pic>
        <p:nvPicPr>
          <p:cNvPr id="7" name="Picture 6" descr="Allen Downey_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01" y="5365266"/>
            <a:ext cx="1686483" cy="1122842"/>
          </a:xfrm>
          <a:prstGeom prst="rect">
            <a:avLst/>
          </a:prstGeom>
          <a:ln>
            <a:solidFill>
              <a:srgbClr val="265687"/>
            </a:solidFill>
          </a:ln>
        </p:spPr>
      </p:pic>
      <p:pic>
        <p:nvPicPr>
          <p:cNvPr id="8" name="Picture 7" descr="146868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97" y="5365265"/>
            <a:ext cx="1298527" cy="11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81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benefits of Freely licensed content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9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233"/>
            <a:ext cx="9144000" cy="49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32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2" y="3733209"/>
            <a:ext cx="2932234" cy="289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8179" y="0"/>
            <a:ext cx="532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=veQaSgjQO2E</a:t>
            </a:r>
          </a:p>
        </p:txBody>
      </p:sp>
      <p:pic>
        <p:nvPicPr>
          <p:cNvPr id="5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99" y="3771524"/>
            <a:ext cx="3294900" cy="287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10" y="503854"/>
            <a:ext cx="5093936" cy="3160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5690" y="5829841"/>
            <a:ext cx="774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John</a:t>
            </a:r>
          </a:p>
          <a:p>
            <a:pPr algn="r"/>
            <a:r>
              <a:rPr lang="en-US" dirty="0" err="1" smtClean="0"/>
              <a:t>Resig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05775" y="4040484"/>
            <a:ext cx="967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Pamela</a:t>
            </a:r>
          </a:p>
          <a:p>
            <a:r>
              <a:rPr lang="en-US" dirty="0" smtClean="0"/>
              <a:t>Fox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4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5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In Progress</a:t>
            </a:r>
            <a:endParaRPr lang="en-US" dirty="0"/>
          </a:p>
        </p:txBody>
      </p:sp>
      <p:pic>
        <p:nvPicPr>
          <p:cNvPr id="6" name="Picture 5" descr="Fibonacci_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4" y="1621049"/>
            <a:ext cx="7689193" cy="48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72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26" y="520994"/>
            <a:ext cx="6040501" cy="3653699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330477" y="60488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slides.pr4e.org</a:t>
            </a:r>
          </a:p>
          <a:p>
            <a:pPr algn="r"/>
            <a:r>
              <a:rPr lang="en-US" dirty="0"/>
              <a:t>translate.pr4e.org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2699" y="4944680"/>
            <a:ext cx="487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Free Translations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88" y="1400280"/>
            <a:ext cx="3008265" cy="4493674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73097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3" y="398088"/>
            <a:ext cx="8239861" cy="64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1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8" y="571541"/>
            <a:ext cx="3440087" cy="2557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077" y="540570"/>
            <a:ext cx="3335930" cy="4794151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6" y="3892049"/>
            <a:ext cx="4677515" cy="2637504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081" y="4526688"/>
            <a:ext cx="2822784" cy="21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2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00" y="612320"/>
            <a:ext cx="58801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981" y="3133682"/>
            <a:ext cx="4719977" cy="35288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1665" y="5445663"/>
            <a:ext cx="2995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North Quad</a:t>
            </a:r>
          </a:p>
          <a:p>
            <a:r>
              <a:rPr lang="en-US" dirty="0"/>
              <a:t>University of Michigan</a:t>
            </a:r>
          </a:p>
          <a:p>
            <a:r>
              <a:rPr lang="en-US" dirty="0"/>
              <a:t>Ann Arbor, MI, USA</a:t>
            </a:r>
          </a:p>
        </p:txBody>
      </p:sp>
      <p:sp>
        <p:nvSpPr>
          <p:cNvPr id="7" name="Rectangle 6"/>
          <p:cNvSpPr/>
          <p:nvPr/>
        </p:nvSpPr>
        <p:spPr>
          <a:xfrm>
            <a:off x="6793040" y="2283981"/>
            <a:ext cx="181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2455 North Quad</a:t>
            </a:r>
          </a:p>
        </p:txBody>
      </p:sp>
    </p:spTree>
    <p:extLst>
      <p:ext uri="{BB962C8B-B14F-4D97-AF65-F5344CB8AC3E}">
        <p14:creationId xmlns:p14="http://schemas.microsoft.com/office/powerpoint/2010/main" val="339792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Looking at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03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4407"/>
            <a:ext cx="9144001" cy="5256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4567" y="6211310"/>
            <a:ext cx="11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PR4E#002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02111"/>
              </p:ext>
            </p:extLst>
          </p:nvPr>
        </p:nvGraphicFramePr>
        <p:xfrm>
          <a:off x="77442" y="1657382"/>
          <a:ext cx="8949131" cy="4433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59718" y="6275908"/>
            <a:ext cx="11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PR4E#002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of Registration to Class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2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13"/>
            <a:ext cx="8959850" cy="5041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59718" y="6091242"/>
            <a:ext cx="107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IHTS#006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13"/>
            <a:ext cx="8959850" cy="50419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624300" y="2338923"/>
            <a:ext cx="0" cy="2772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5752081" y="2338923"/>
            <a:ext cx="38119" cy="2770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59718" y="6091242"/>
            <a:ext cx="107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IHTS#006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17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7" y="598310"/>
            <a:ext cx="7805045" cy="5695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442" y="6419757"/>
            <a:ext cx="875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qz.com</a:t>
            </a:r>
            <a:r>
              <a:rPr lang="en-US" dirty="0"/>
              <a:t>/298635/these-programming-languages-will-earn-you-the-most-money/</a:t>
            </a:r>
          </a:p>
        </p:txBody>
      </p:sp>
    </p:spTree>
    <p:extLst>
      <p:ext uri="{BB962C8B-B14F-4D97-AF65-F5344CB8AC3E}">
        <p14:creationId xmlns:p14="http://schemas.microsoft.com/office/powerpoint/2010/main" val="1588064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Scheduled MOOCs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F2F structure maps nicely to MOOC</a:t>
            </a:r>
          </a:p>
          <a:p>
            <a:r>
              <a:rPr lang="en-US" dirty="0" smtClean="0"/>
              <a:t>All students are working on the same homework they can help each other</a:t>
            </a:r>
          </a:p>
          <a:p>
            <a:r>
              <a:rPr lang="en-US" dirty="0" smtClean="0"/>
              <a:t>You get time off between semesters to rework things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4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Scheduled MOOCs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Changing dates throughout a class for a new semester is no fun</a:t>
            </a:r>
          </a:p>
          <a:p>
            <a:r>
              <a:rPr lang="en-US" dirty="0" smtClean="0"/>
              <a:t>No good way to test software between classes so first week is always a bit crazy</a:t>
            </a:r>
          </a:p>
          <a:p>
            <a:r>
              <a:rPr lang="en-US" dirty="0" smtClean="0"/>
              <a:t>Students want extensions for extenuating circumstances</a:t>
            </a:r>
          </a:p>
          <a:p>
            <a:r>
              <a:rPr lang="en-US" dirty="0" smtClean="0"/>
              <a:t>Many students know the material and just want the certificate – always asking to go faster</a:t>
            </a:r>
          </a:p>
          <a:p>
            <a:r>
              <a:rPr lang="en-US" dirty="0" smtClean="0"/>
              <a:t>If you make a mistake you need to extend the schedule</a:t>
            </a:r>
          </a:p>
          <a:p>
            <a:r>
              <a:rPr lang="en-US" dirty="0" smtClean="0"/>
              <a:t>Closing down a course for certificate award takes 1-2 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6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Self-Paced Technical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Streaming / Social Peer-Grading</a:t>
            </a:r>
          </a:p>
          <a:p>
            <a:r>
              <a:rPr lang="en-US" dirty="0" smtClean="0"/>
              <a:t>Contextualized help by time/topic</a:t>
            </a:r>
          </a:p>
          <a:p>
            <a:r>
              <a:rPr lang="en-US" dirty="0" smtClean="0"/>
              <a:t>Discussion board posts can't last forever – subtle</a:t>
            </a:r>
          </a:p>
          <a:p>
            <a:pPr lvl="1"/>
            <a:r>
              <a:rPr lang="en-US" dirty="0" smtClean="0"/>
              <a:t>Schedule allows restart</a:t>
            </a:r>
            <a:endParaRPr lang="en-US" dirty="0"/>
          </a:p>
          <a:p>
            <a:r>
              <a:rPr lang="en-US" dirty="0" smtClean="0"/>
              <a:t>Content needs so be pretty clean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chedule allows focus and limits risk</a:t>
            </a:r>
          </a:p>
          <a:p>
            <a:r>
              <a:rPr lang="en-US" dirty="0" smtClean="0"/>
              <a:t>Need a self-sustaining community / culture</a:t>
            </a:r>
          </a:p>
          <a:p>
            <a:r>
              <a:rPr lang="en-US" dirty="0" smtClean="0"/>
              <a:t>Can you ever take time off?</a:t>
            </a:r>
          </a:p>
          <a:p>
            <a:r>
              <a:rPr lang="en-US" dirty="0" smtClean="0"/>
              <a:t>What is the role of the teacher?</a:t>
            </a:r>
          </a:p>
          <a:p>
            <a:pPr lvl="1"/>
            <a:r>
              <a:rPr lang="en-US" dirty="0" smtClean="0"/>
              <a:t>Schedule avoids the need to be everywhere at the same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7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4"/>
          <p:cNvGrpSpPr>
            <a:grpSpLocks/>
          </p:cNvGrpSpPr>
          <p:nvPr/>
        </p:nvGrpSpPr>
        <p:grpSpPr bwMode="auto">
          <a:xfrm>
            <a:off x="371475" y="2266760"/>
            <a:ext cx="2476203" cy="2939231"/>
            <a:chOff x="508000" y="3048000"/>
            <a:chExt cx="4402667" cy="3919276"/>
          </a:xfrm>
        </p:grpSpPr>
        <p:pic>
          <p:nvPicPr>
            <p:cNvPr id="30729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0" y="3048000"/>
              <a:ext cx="4402667" cy="299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0" name="TextBox 6"/>
            <p:cNvSpPr txBox="1">
              <a:spLocks noChangeArrowheads="1"/>
            </p:cNvSpPr>
            <p:nvPr/>
          </p:nvSpPr>
          <p:spPr bwMode="auto">
            <a:xfrm>
              <a:off x="1331430" y="6279369"/>
              <a:ext cx="2771518" cy="687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45143" tIns="72571" rIns="145143" bIns="72571">
              <a:spAutoFit/>
            </a:bodyPr>
            <a:lstStyle>
              <a:lvl1pPr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ＭＳ Ｐゴシック" charset="0"/>
                  <a:sym typeface="Helvetica" charset="0"/>
                </a:defRPr>
              </a:lvl1pPr>
              <a:lvl2pPr marL="742950" indent="-28575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2pPr>
              <a:lvl3pPr marL="11430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3pPr>
              <a:lvl4pPr marL="16002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4pPr>
              <a:lvl5pPr marL="20574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9pPr>
            </a:lstStyle>
            <a:p>
              <a:pPr algn="ctr" eaLnBrk="1"/>
              <a:r>
                <a:rPr lang="en-US" sz="2400" dirty="0"/>
                <a:t>Sue (CA)</a:t>
              </a:r>
            </a:p>
          </p:txBody>
        </p:sp>
      </p:grpSp>
      <p:grpSp>
        <p:nvGrpSpPr>
          <p:cNvPr id="30723" name="Group 7"/>
          <p:cNvGrpSpPr>
            <a:grpSpLocks/>
          </p:cNvGrpSpPr>
          <p:nvPr/>
        </p:nvGrpSpPr>
        <p:grpSpPr bwMode="auto">
          <a:xfrm>
            <a:off x="6672262" y="2078641"/>
            <a:ext cx="2045211" cy="3315324"/>
            <a:chOff x="11176000" y="3048000"/>
            <a:chExt cx="3636548" cy="4419608"/>
          </a:xfrm>
        </p:grpSpPr>
        <p:pic>
          <p:nvPicPr>
            <p:cNvPr id="30727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49"/>
            <a:stretch>
              <a:fillRect/>
            </a:stretch>
          </p:blipFill>
          <p:spPr bwMode="auto">
            <a:xfrm>
              <a:off x="11176000" y="3048000"/>
              <a:ext cx="3604236" cy="3582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8" name="TextBox 9"/>
            <p:cNvSpPr txBox="1">
              <a:spLocks noChangeArrowheads="1"/>
            </p:cNvSpPr>
            <p:nvPr/>
          </p:nvSpPr>
          <p:spPr bwMode="auto">
            <a:xfrm>
              <a:off x="11220015" y="6779882"/>
              <a:ext cx="3592533" cy="687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45143" tIns="72571" rIns="145143" bIns="72571">
              <a:spAutoFit/>
            </a:bodyPr>
            <a:lstStyle>
              <a:lvl1pPr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ＭＳ Ｐゴシック" charset="0"/>
                  <a:sym typeface="Helvetica" charset="0"/>
                </a:defRPr>
              </a:lvl1pPr>
              <a:lvl2pPr marL="742950" indent="-28575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2pPr>
              <a:lvl3pPr marL="11430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3pPr>
              <a:lvl4pPr marL="16002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4pPr>
              <a:lvl5pPr marL="20574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9pPr>
            </a:lstStyle>
            <a:p>
              <a:pPr algn="ctr" eaLnBrk="1"/>
              <a:r>
                <a:rPr lang="en-US" sz="2400" dirty="0"/>
                <a:t>Mauro (Italy)</a:t>
              </a:r>
            </a:p>
          </p:txBody>
        </p:sp>
      </p:grpSp>
      <p:grpSp>
        <p:nvGrpSpPr>
          <p:cNvPr id="30724" name="Group 10"/>
          <p:cNvGrpSpPr>
            <a:grpSpLocks/>
          </p:cNvGrpSpPr>
          <p:nvPr/>
        </p:nvGrpSpPr>
        <p:grpSpPr bwMode="auto">
          <a:xfrm>
            <a:off x="3574534" y="2282239"/>
            <a:ext cx="2347636" cy="2908254"/>
            <a:chOff x="5495892" y="3048000"/>
            <a:chExt cx="4173041" cy="3877814"/>
          </a:xfrm>
        </p:grpSpPr>
        <p:pic>
          <p:nvPicPr>
            <p:cNvPr id="30725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7200" y="3048000"/>
              <a:ext cx="4131733" cy="3014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6" name="TextBox 12"/>
            <p:cNvSpPr txBox="1">
              <a:spLocks noChangeArrowheads="1"/>
            </p:cNvSpPr>
            <p:nvPr/>
          </p:nvSpPr>
          <p:spPr bwMode="auto">
            <a:xfrm>
              <a:off x="5495892" y="6237934"/>
              <a:ext cx="4078447" cy="687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45143" tIns="72571" rIns="145143" bIns="72571">
              <a:spAutoFit/>
            </a:bodyPr>
            <a:lstStyle>
              <a:lvl1pPr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ＭＳ Ｐゴシック" charset="0"/>
                  <a:sym typeface="Helvetica" charset="0"/>
                </a:defRPr>
              </a:lvl1pPr>
              <a:lvl2pPr marL="742950" indent="-28575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2pPr>
              <a:lvl3pPr marL="11430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3pPr>
              <a:lvl4pPr marL="16002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4pPr>
              <a:lvl5pPr marL="20574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9pPr>
            </a:lstStyle>
            <a:p>
              <a:pPr algn="ctr" eaLnBrk="1"/>
              <a:r>
                <a:rPr lang="en-US" sz="2400" dirty="0" err="1"/>
                <a:t>Mazen</a:t>
              </a:r>
              <a:r>
                <a:rPr lang="en-US" sz="2400" dirty="0"/>
                <a:t> (Egypt)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Community Teaching Assistants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598103" y="6115050"/>
            <a:ext cx="311937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2500" dirty="0" err="1" smtClean="0"/>
              <a:t>voices.dr</a:t>
            </a:r>
            <a:r>
              <a:rPr lang="en-US" sz="2500" dirty="0" err="1"/>
              <a:t>-chuck.com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86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3" y="683681"/>
            <a:ext cx="2769096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02" y="797980"/>
            <a:ext cx="3187897" cy="177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645580"/>
            <a:ext cx="2438698" cy="192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141131"/>
            <a:ext cx="3860304" cy="262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7"/>
          <p:cNvSpPr txBox="1">
            <a:spLocks noChangeArrowheads="1"/>
          </p:cNvSpPr>
          <p:nvPr/>
        </p:nvSpPr>
        <p:spPr bwMode="auto">
          <a:xfrm>
            <a:off x="418803" y="3338513"/>
            <a:ext cx="401389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defRPr>
            </a:lvl1pPr>
            <a:lvl2pPr marL="742950" indent="-28575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2pPr>
            <a:lvl3pPr marL="11430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3pPr>
            <a:lvl4pPr marL="16002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4pPr>
            <a:lvl5pPr marL="20574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9pPr>
          </a:lstStyle>
          <a:p>
            <a:pPr eaLnBrk="1"/>
            <a:r>
              <a:rPr lang="en-US" sz="2400" dirty="0"/>
              <a:t>New York, Los Angeles, Ann Arbor, Chicago, Washington DC, Memphis, Seattle, Seoul, Barcelona,  London, Mexico City,  Amsterdam, Manila Melbourne, Perth...</a:t>
            </a:r>
          </a:p>
        </p:txBody>
      </p:sp>
      <p:sp>
        <p:nvSpPr>
          <p:cNvPr id="31750" name="Rectangle 8"/>
          <p:cNvSpPr>
            <a:spLocks noChangeArrowheads="1"/>
          </p:cNvSpPr>
          <p:nvPr/>
        </p:nvSpPr>
        <p:spPr bwMode="auto">
          <a:xfrm>
            <a:off x="4957763" y="6115050"/>
            <a:ext cx="3867033" cy="47705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2500" dirty="0">
                <a:solidFill>
                  <a:srgbClr val="292934"/>
                </a:solidFill>
              </a:rPr>
              <a:t>office-</a:t>
            </a:r>
            <a:r>
              <a:rPr lang="en-US" sz="2500" dirty="0" err="1">
                <a:solidFill>
                  <a:srgbClr val="292934"/>
                </a:solidFill>
              </a:rPr>
              <a:t>hours.dr</a:t>
            </a:r>
            <a:r>
              <a:rPr lang="en-US" sz="2500" dirty="0">
                <a:solidFill>
                  <a:srgbClr val="292934"/>
                </a:solidFill>
              </a:rPr>
              <a:t>-</a:t>
            </a:r>
            <a:r>
              <a:rPr lang="en-US" sz="2500" dirty="0" err="1">
                <a:solidFill>
                  <a:srgbClr val="292934"/>
                </a:solidFill>
              </a:rPr>
              <a:t>chuck.com</a:t>
            </a:r>
            <a:endParaRPr lang="en-US" sz="2500" dirty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9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when SELF PACED works...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1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not Self Paced Right Away?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Development by Semesters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(1) Pick book, develop slides and assignments</a:t>
            </a:r>
          </a:p>
          <a:p>
            <a:r>
              <a:rPr lang="en-US" sz="3200" dirty="0" smtClean="0"/>
              <a:t>(2) Fine tune materials from (1)</a:t>
            </a:r>
          </a:p>
          <a:p>
            <a:r>
              <a:rPr lang="en-US" sz="3200" dirty="0" smtClean="0"/>
              <a:t>(3) Build auto grader, record lectures, mini-flip</a:t>
            </a:r>
          </a:p>
          <a:p>
            <a:r>
              <a:rPr lang="en-US" sz="3200" dirty="0" smtClean="0"/>
              <a:t>(4) Write 250-page book, refine materials</a:t>
            </a:r>
          </a:p>
          <a:p>
            <a:r>
              <a:rPr lang="en-US" sz="3200" dirty="0" smtClean="0"/>
              <a:t>(5) Teach scheduled MOOC</a:t>
            </a:r>
          </a:p>
          <a:p>
            <a:r>
              <a:rPr lang="en-US" sz="3200" dirty="0" smtClean="0"/>
              <a:t>(6) Convert MOOC to self-paced</a:t>
            </a:r>
          </a:p>
        </p:txBody>
      </p:sp>
    </p:spTree>
    <p:extLst>
      <p:ext uri="{BB962C8B-B14F-4D97-AF65-F5344CB8AC3E}">
        <p14:creationId xmlns:p14="http://schemas.microsoft.com/office/powerpoint/2010/main" val="328183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015"/>
            <a:ext cx="9144000" cy="5475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7657" y="4923764"/>
            <a:ext cx="3686826" cy="5847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err="1" smtClean="0"/>
              <a:t>www.php-intro.com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60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Beyond Self Paced...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2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2" y="550334"/>
            <a:ext cx="7448635" cy="589844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Left Arrow 4"/>
          <p:cNvSpPr/>
          <p:nvPr/>
        </p:nvSpPr>
        <p:spPr>
          <a:xfrm>
            <a:off x="2032000" y="1072444"/>
            <a:ext cx="691444" cy="45155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75111" y="1114778"/>
            <a:ext cx="226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&gt;12 Million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98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2411" y="5041726"/>
            <a:ext cx="7502708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This morning at Disrupt SF, </a:t>
            </a:r>
            <a:r>
              <a:rPr lang="en-US" dirty="0" err="1"/>
              <a:t>Coursera’s</a:t>
            </a:r>
            <a:r>
              <a:rPr lang="en-US" dirty="0"/>
              <a:t> president Daphne </a:t>
            </a:r>
            <a:r>
              <a:rPr lang="en-US" dirty="0" err="1"/>
              <a:t>Koller</a:t>
            </a:r>
            <a:r>
              <a:rPr lang="en-US" dirty="0"/>
              <a:t> pushed back against the notion that her company is a for-profit education company: In her view, </a:t>
            </a:r>
            <a:r>
              <a:rPr lang="en-US" b="1" dirty="0" err="1"/>
              <a:t>Coursera</a:t>
            </a:r>
            <a:r>
              <a:rPr lang="en-US" b="1" dirty="0"/>
              <a:t> is instead a for-profit technology company.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97" y="373765"/>
            <a:ext cx="6412223" cy="42732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373" y="6407594"/>
            <a:ext cx="8973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techcrunch.com</a:t>
            </a:r>
            <a:r>
              <a:rPr lang="en-US" sz="1200" dirty="0"/>
              <a:t>/2014/09/10/coursera-president-daphne-koller-2014-is-the-year-moocs-will-come-of-age/</a:t>
            </a:r>
          </a:p>
        </p:txBody>
      </p:sp>
    </p:spTree>
    <p:extLst>
      <p:ext uri="{BB962C8B-B14F-4D97-AF65-F5344CB8AC3E}">
        <p14:creationId xmlns:p14="http://schemas.microsoft.com/office/powerpoint/2010/main" val="309767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4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501" y="484055"/>
            <a:ext cx="33454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2"/>
                </a:solidFill>
              </a:rPr>
              <a:t>Questions...</a:t>
            </a:r>
            <a:endParaRPr lang="en-US" sz="4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7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03" y="588603"/>
            <a:ext cx="8998797" cy="56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91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" y="488897"/>
            <a:ext cx="9064168" cy="602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61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50" y="581978"/>
            <a:ext cx="7592647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21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838</TotalTime>
  <Words>870</Words>
  <Application>Microsoft Macintosh PowerPoint</Application>
  <PresentationFormat>On-screen Show (4:3)</PresentationFormat>
  <Paragraphs>140</Paragraphs>
  <Slides>51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Clarity</vt:lpstr>
      <vt:lpstr>MOOCs – The Future Is Getting Clearer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 On....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What's Free...</vt:lpstr>
      <vt:lpstr>PowerPoint Presentation</vt:lpstr>
      <vt:lpstr>Revenue Model</vt:lpstr>
      <vt:lpstr>PowerPoint Presentation</vt:lpstr>
      <vt:lpstr>A Free Book</vt:lpstr>
      <vt:lpstr>PowerPoint Presentation</vt:lpstr>
      <vt:lpstr>Other benefits of Freely licensed content</vt:lpstr>
      <vt:lpstr>PowerPoint Presentation</vt:lpstr>
      <vt:lpstr>PowerPoint Presentation</vt:lpstr>
      <vt:lpstr>Work In Progress</vt:lpstr>
      <vt:lpstr>PowerPoint Presentation</vt:lpstr>
      <vt:lpstr>PowerPoint Presentation</vt:lpstr>
      <vt:lpstr>PowerPoint Presentation</vt:lpstr>
      <vt:lpstr>PowerPoint Presentation</vt:lpstr>
      <vt:lpstr>Looking at Data</vt:lpstr>
      <vt:lpstr>PowerPoint Presentation</vt:lpstr>
      <vt:lpstr>Start of Registration to Class End</vt:lpstr>
      <vt:lpstr>PowerPoint Presentation</vt:lpstr>
      <vt:lpstr>PowerPoint Presentation</vt:lpstr>
      <vt:lpstr>Advantages of Scheduled MOOCs</vt:lpstr>
      <vt:lpstr>Problems With Scheduled MOOCs</vt:lpstr>
      <vt:lpstr>Self-Paced Technical Issues</vt:lpstr>
      <vt:lpstr>Lead Community Teaching Assistants</vt:lpstr>
      <vt:lpstr>PowerPoint Presentation</vt:lpstr>
      <vt:lpstr>But when SELF PACED works...</vt:lpstr>
      <vt:lpstr>Why not Self Paced Right Away?</vt:lpstr>
      <vt:lpstr>Course Development by Semesters</vt:lpstr>
      <vt:lpstr>PowerPoint Presentation</vt:lpstr>
      <vt:lpstr>Beyond Self Paced...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Notre Dame</dc:title>
  <dc:creator>Charles Severance</dc:creator>
  <cp:lastModifiedBy>Charles Severance</cp:lastModifiedBy>
  <cp:revision>62</cp:revision>
  <dcterms:created xsi:type="dcterms:W3CDTF">2014-10-06T19:03:15Z</dcterms:created>
  <dcterms:modified xsi:type="dcterms:W3CDTF">2015-04-10T15:54:08Z</dcterms:modified>
</cp:coreProperties>
</file>